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8E722-98B4-42D0-B3E3-7FCF36FF0D85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6913-ED6D-411C-850F-F01B004C5BF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476" t="5901" r="8263" b="485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3" descr="C:\Users\Наталья\Desktop\муравей и черепаха\муравей.png"/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1187624" y="2924944"/>
            <a:ext cx="1013013" cy="2012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C:\Users\Наталья\Desktop\муравей и черепаха\черепаха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 rot="441831">
            <a:off x="6693890" y="3166879"/>
            <a:ext cx="1640865" cy="1754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F0B2EB1-D0EF-41DC-A9EF-CA1F537AC71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9672" y="980728"/>
            <a:ext cx="6090432" cy="920576"/>
          </a:xfrm>
          <a:prstGeom prst="rect">
            <a:avLst/>
          </a:prstGeom>
        </p:spPr>
      </p:pic>
      <p:pic>
        <p:nvPicPr>
          <p:cNvPr id="10" name="Picture 2" descr="http://900igr.net/datai/okruzhajuschij-mir/Opasnosti-doma-i-na-ulitse/0020-028-Ne-sidi-na-podokonnike.jpg">
            <a:extLst>
              <a:ext uri="{FF2B5EF4-FFF2-40B4-BE49-F238E27FC236}">
                <a16:creationId xmlns:a16="http://schemas.microsoft.com/office/drawing/2014/main" xmlns="" id="{A8CD15BB-BCF1-4BAB-89CF-8276E5B98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2483768" y="1988840"/>
            <a:ext cx="4104456" cy="41044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3" name="Text Box 11">
            <a:extLst>
              <a:ext uri="{FF2B5EF4-FFF2-40B4-BE49-F238E27FC236}">
                <a16:creationId xmlns:a16="http://schemas.microsoft.com/office/drawing/2014/main" xmlns="" id="{8616B7FE-9FC8-4578-9919-CC0ED3B3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157"/>
            <a:ext cx="9144000" cy="2369880"/>
          </a:xfrm>
          <a:prstGeom prst="rect">
            <a:avLst/>
          </a:prstGeom>
          <a:noFill/>
          <a:ln w="28575">
            <a:noFill/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Comic Sans MS" pitchFamily="66" charset="0"/>
              </a:rPr>
              <a:t>  </a:t>
            </a:r>
            <a:r>
              <a:rPr lang="ru-RU" sz="2800" dirty="0">
                <a:latin typeface="Comic Sans MS" pitchFamily="66" charset="0"/>
              </a:rPr>
              <a:t>Очень опасно играть на стройплощадке.</a:t>
            </a:r>
          </a:p>
          <a:p>
            <a:pPr algn="ctr"/>
            <a:r>
              <a:rPr lang="ru-RU" sz="2800" dirty="0">
                <a:latin typeface="Comic Sans MS" pitchFamily="66" charset="0"/>
              </a:rPr>
              <a:t>Глубокие ямы, бетонные плиты, кирпичи, трубы, различные строительные машины… Малейшая неосторожность, и может случиться несчастье.</a:t>
            </a:r>
          </a:p>
          <a:p>
            <a:pPr algn="ctr"/>
            <a:endParaRPr lang="ru-RU" sz="3200" dirty="0">
              <a:latin typeface="Comic Sans MS" pitchFamily="66" charset="0"/>
            </a:endParaRPr>
          </a:p>
        </p:txBody>
      </p:sp>
      <p:pic>
        <p:nvPicPr>
          <p:cNvPr id="4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5216C1A1-9BB0-4D1B-BF97-5BE448F82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251520" y="3649588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56E07236-96EC-40CA-BA7A-42F7BBDC9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/>
          <a:srcRect t="15638" r="3602" b="7920"/>
          <a:stretch/>
        </p:blipFill>
        <p:spPr bwMode="auto">
          <a:xfrm rot="441831">
            <a:off x="7542185" y="4006896"/>
            <a:ext cx="1347305" cy="1440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C19FAFE4-4797-41C6-AA8C-A8EDD3C22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1763688" y="2564904"/>
            <a:ext cx="5540839" cy="3888432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8">
            <a:extLst>
              <a:ext uri="{FF2B5EF4-FFF2-40B4-BE49-F238E27FC236}">
                <a16:creationId xmlns:a16="http://schemas.microsoft.com/office/drawing/2014/main" xmlns="" id="{E0E0739B-19E4-4053-864F-108ED54BB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12485"/>
            <a:ext cx="72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Стройплощадка.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3" name="Text Box 11">
            <a:extLst>
              <a:ext uri="{FF2B5EF4-FFF2-40B4-BE49-F238E27FC236}">
                <a16:creationId xmlns:a16="http://schemas.microsoft.com/office/drawing/2014/main" xmlns="" id="{8616B7FE-9FC8-4578-9919-CC0ED3B3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157"/>
            <a:ext cx="9144000" cy="2369880"/>
          </a:xfrm>
          <a:prstGeom prst="rect">
            <a:avLst/>
          </a:prstGeom>
          <a:noFill/>
          <a:ln w="28575">
            <a:noFill/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Comic Sans MS" pitchFamily="66" charset="0"/>
              </a:rPr>
              <a:t>  </a:t>
            </a:r>
            <a:r>
              <a:rPr lang="ru-RU" sz="2800" dirty="0">
                <a:latin typeface="Comic Sans MS" pitchFamily="66" charset="0"/>
              </a:rPr>
              <a:t>Трансформаторная будка может быть смертельно опасной. Там очень высокое напряжение электрического тока. Не заглядывай в эту будку, не играй возле неё, вообще держись от неё подальше.</a:t>
            </a:r>
          </a:p>
          <a:p>
            <a:pPr algn="ctr"/>
            <a:endParaRPr lang="ru-RU" sz="3200" dirty="0">
              <a:latin typeface="Comic Sans MS" pitchFamily="66" charset="0"/>
            </a:endParaRPr>
          </a:p>
        </p:txBody>
      </p:sp>
      <p:pic>
        <p:nvPicPr>
          <p:cNvPr id="4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5216C1A1-9BB0-4D1B-BF97-5BE448F82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251520" y="3649588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56E07236-96EC-40CA-BA7A-42F7BBDC9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/>
          <a:srcRect t="15638" r="3602" b="7920"/>
          <a:stretch/>
        </p:blipFill>
        <p:spPr bwMode="auto">
          <a:xfrm rot="441831">
            <a:off x="7542185" y="4006896"/>
            <a:ext cx="1347305" cy="1440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C19FAFE4-4797-41C6-AA8C-A8EDD3C22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1691680" y="2492896"/>
            <a:ext cx="5688632" cy="3953599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8">
            <a:extLst>
              <a:ext uri="{FF2B5EF4-FFF2-40B4-BE49-F238E27FC236}">
                <a16:creationId xmlns:a16="http://schemas.microsoft.com/office/drawing/2014/main" xmlns="" id="{E0E0739B-19E4-4053-864F-108ED54BB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12485"/>
            <a:ext cx="72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Трансформаторная будка.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3" name="Text Box 11">
            <a:extLst>
              <a:ext uri="{FF2B5EF4-FFF2-40B4-BE49-F238E27FC236}">
                <a16:creationId xmlns:a16="http://schemas.microsoft.com/office/drawing/2014/main" xmlns="" id="{8616B7FE-9FC8-4578-9919-CC0ED3B3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88" y="1017354"/>
            <a:ext cx="4716016" cy="3231654"/>
          </a:xfrm>
          <a:prstGeom prst="rect">
            <a:avLst/>
          </a:prstGeom>
          <a:noFill/>
          <a:ln w="28575">
            <a:noFill/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Comic Sans MS" pitchFamily="66" charset="0"/>
              </a:rPr>
              <a:t>  </a:t>
            </a:r>
            <a:r>
              <a:rPr lang="ru-RU" sz="2800" dirty="0">
                <a:latin typeface="Comic Sans MS" pitchFamily="66" charset="0"/>
              </a:rPr>
              <a:t>Опасны тем, что здесь тебя может подстерегать преступник. Не ходи в такие места один . Ни в коем случае не гуляй с наступлением темноты.</a:t>
            </a:r>
          </a:p>
          <a:p>
            <a:pPr algn="ctr"/>
            <a:endParaRPr lang="ru-RU" sz="3200" dirty="0">
              <a:latin typeface="Comic Sans MS" pitchFamily="66" charset="0"/>
            </a:endParaRPr>
          </a:p>
        </p:txBody>
      </p:sp>
      <p:pic>
        <p:nvPicPr>
          <p:cNvPr id="4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5216C1A1-9BB0-4D1B-BF97-5BE448F82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251520" y="3649588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C19FAFE4-4797-41C6-AA8C-A8EDD3C221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r="3273"/>
          <a:stretch/>
        </p:blipFill>
        <p:spPr bwMode="auto">
          <a:xfrm>
            <a:off x="4932040" y="1052736"/>
            <a:ext cx="3547502" cy="4499459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E0E0739B-19E4-4053-864F-108ED54BB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12485"/>
            <a:ext cx="72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Пустырь, парк, лес.</a:t>
            </a:r>
          </a:p>
        </p:txBody>
      </p:sp>
      <p:pic>
        <p:nvPicPr>
          <p:cNvPr id="9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56E07236-96EC-40CA-BA7A-42F7BBDC9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/>
          <a:srcRect t="15638" r="3602" b="7920"/>
          <a:stretch/>
        </p:blipFill>
        <p:spPr bwMode="auto">
          <a:xfrm rot="441831">
            <a:off x="7539082" y="4445505"/>
            <a:ext cx="1347305" cy="144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xmlns="" id="{8616B7FE-9FC8-4578-9919-CC0ED3B3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71" y="535716"/>
            <a:ext cx="8851917" cy="1938992"/>
          </a:xfrm>
          <a:prstGeom prst="rect">
            <a:avLst/>
          </a:prstGeom>
          <a:noFill/>
          <a:ln w="28575">
            <a:noFill/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Comic Sans MS" pitchFamily="66" charset="0"/>
              </a:rPr>
              <a:t>  </a:t>
            </a:r>
            <a:r>
              <a:rPr lang="ru-RU" sz="2800" dirty="0">
                <a:latin typeface="Comic Sans MS" pitchFamily="66" charset="0"/>
              </a:rPr>
              <a:t>Большую опасность на улицах города для взрослых и детей представляет такое природное явление, как </a:t>
            </a:r>
            <a:r>
              <a:rPr lang="ru-RU" sz="2800" u="sng" dirty="0">
                <a:solidFill>
                  <a:srgbClr val="C00000"/>
                </a:solidFill>
                <a:latin typeface="Comic Sans MS" pitchFamily="66" charset="0"/>
              </a:rPr>
              <a:t>гололёд</a:t>
            </a:r>
            <a:r>
              <a:rPr lang="ru-RU" sz="2800" dirty="0">
                <a:latin typeface="Comic Sans MS" pitchFamily="66" charset="0"/>
              </a:rPr>
              <a:t>.</a:t>
            </a:r>
          </a:p>
          <a:p>
            <a:pPr algn="ctr"/>
            <a:endParaRPr lang="ru-RU" sz="3200" dirty="0">
              <a:latin typeface="Comic Sans MS" pitchFamily="66" charset="0"/>
            </a:endParaRPr>
          </a:p>
        </p:txBody>
      </p:sp>
      <p:pic>
        <p:nvPicPr>
          <p:cNvPr id="11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5216C1A1-9BB0-4D1B-BF97-5BE448F82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251520" y="3649588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C19FAFE4-4797-41C6-AA8C-A8EDD3C221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2123728" y="1988840"/>
            <a:ext cx="5100325" cy="4653136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8">
            <a:extLst>
              <a:ext uri="{FF2B5EF4-FFF2-40B4-BE49-F238E27FC236}">
                <a16:creationId xmlns:a16="http://schemas.microsoft.com/office/drawing/2014/main" xmlns="" id="{E0E0739B-19E4-4053-864F-108ED54BB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12485"/>
            <a:ext cx="72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Зима.</a:t>
            </a:r>
          </a:p>
        </p:txBody>
      </p:sp>
      <p:pic>
        <p:nvPicPr>
          <p:cNvPr id="15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56E07236-96EC-40CA-BA7A-42F7BBDC9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/>
          <a:srcRect t="15638" r="3602" b="7920"/>
          <a:stretch/>
        </p:blipFill>
        <p:spPr bwMode="auto">
          <a:xfrm rot="441831">
            <a:off x="7542185" y="4006896"/>
            <a:ext cx="1347305" cy="144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8" name="Text Box 11">
            <a:extLst>
              <a:ext uri="{FF2B5EF4-FFF2-40B4-BE49-F238E27FC236}">
                <a16:creationId xmlns:a16="http://schemas.microsoft.com/office/drawing/2014/main" xmlns="" id="{8616B7FE-9FC8-4578-9919-CC0ED3B3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0688"/>
            <a:ext cx="8851917" cy="1077218"/>
          </a:xfrm>
          <a:prstGeom prst="rect">
            <a:avLst/>
          </a:prstGeom>
          <a:noFill/>
          <a:ln w="28575">
            <a:noFill/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Comic Sans MS" pitchFamily="66" charset="0"/>
              </a:rPr>
              <a:t>  </a:t>
            </a:r>
            <a:r>
              <a:rPr lang="ru-RU" sz="2800" dirty="0">
                <a:latin typeface="Comic Sans MS" pitchFamily="66" charset="0"/>
              </a:rPr>
              <a:t>Не катайся с горки близко от проезжей части.</a:t>
            </a:r>
          </a:p>
          <a:p>
            <a:pPr algn="ctr"/>
            <a:endParaRPr lang="ru-RU" sz="3200" dirty="0">
              <a:latin typeface="Comic Sans MS" pitchFamily="66" charset="0"/>
            </a:endParaRPr>
          </a:p>
        </p:txBody>
      </p:sp>
      <p:pic>
        <p:nvPicPr>
          <p:cNvPr id="9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5216C1A1-9BB0-4D1B-BF97-5BE448F82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251520" y="3649588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xmlns="" id="{C19FAFE4-4797-41C6-AA8C-A8EDD3C22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1331640" y="1340768"/>
            <a:ext cx="6120680" cy="4154411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Box 8">
            <a:extLst>
              <a:ext uri="{FF2B5EF4-FFF2-40B4-BE49-F238E27FC236}">
                <a16:creationId xmlns:a16="http://schemas.microsoft.com/office/drawing/2014/main" xmlns="" id="{E0E0739B-19E4-4053-864F-108ED54BB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12485"/>
            <a:ext cx="72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Зима.</a:t>
            </a:r>
          </a:p>
        </p:txBody>
      </p:sp>
      <p:pic>
        <p:nvPicPr>
          <p:cNvPr id="18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56E07236-96EC-40CA-BA7A-42F7BBDC9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/>
          <a:srcRect t="15638" r="3602" b="7920"/>
          <a:stretch/>
        </p:blipFill>
        <p:spPr bwMode="auto">
          <a:xfrm rot="441831">
            <a:off x="7542185" y="4006896"/>
            <a:ext cx="1347305" cy="144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xmlns="" id="{8616B7FE-9FC8-4578-9919-CC0ED3B3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71" y="535716"/>
            <a:ext cx="8851917" cy="1938992"/>
          </a:xfrm>
          <a:prstGeom prst="rect">
            <a:avLst/>
          </a:prstGeom>
          <a:noFill/>
          <a:ln w="28575">
            <a:noFill/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Comic Sans MS" pitchFamily="66" charset="0"/>
              </a:rPr>
              <a:t>  </a:t>
            </a:r>
            <a:r>
              <a:rPr lang="ru-RU" sz="2800" dirty="0">
                <a:latin typeface="Comic Sans MS" pitchFamily="66" charset="0"/>
              </a:rPr>
              <a:t>Без сопровождения взрослых не выходи на лёд на реке, пруду или озере. Это может закончиться трагически!</a:t>
            </a:r>
          </a:p>
          <a:p>
            <a:pPr algn="ctr"/>
            <a:endParaRPr lang="ru-RU" sz="3200" dirty="0">
              <a:latin typeface="Comic Sans MS" pitchFamily="66" charset="0"/>
            </a:endParaRPr>
          </a:p>
        </p:txBody>
      </p:sp>
      <p:pic>
        <p:nvPicPr>
          <p:cNvPr id="11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5216C1A1-9BB0-4D1B-BF97-5BE448F82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251520" y="3649588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C19FAFE4-4797-41C6-AA8C-A8EDD3C22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1691680" y="2060848"/>
            <a:ext cx="5688632" cy="4547244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8">
            <a:extLst>
              <a:ext uri="{FF2B5EF4-FFF2-40B4-BE49-F238E27FC236}">
                <a16:creationId xmlns:a16="http://schemas.microsoft.com/office/drawing/2014/main" xmlns="" id="{E0E0739B-19E4-4053-864F-108ED54BB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12485"/>
            <a:ext cx="72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Зима.</a:t>
            </a:r>
          </a:p>
        </p:txBody>
      </p:sp>
      <p:pic>
        <p:nvPicPr>
          <p:cNvPr id="15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56E07236-96EC-40CA-BA7A-42F7BBDC9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/>
          <a:srcRect t="15638" r="3602" b="7920"/>
          <a:stretch/>
        </p:blipFill>
        <p:spPr bwMode="auto">
          <a:xfrm rot="441831">
            <a:off x="7542185" y="4006896"/>
            <a:ext cx="1347305" cy="144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701602" y="40190"/>
            <a:ext cx="7687244" cy="6570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Формула безопасности: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247B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128952" y="748160"/>
            <a:ext cx="7187464" cy="584775"/>
          </a:xfrm>
          <a:prstGeom prst="rect">
            <a:avLst/>
          </a:prstGeom>
          <a:noFill/>
          <a:ln w="28575">
            <a:solidFill>
              <a:srgbClr val="247B0F"/>
            </a:solidFill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r>
              <a:rPr lang="ru-RU" sz="3200" dirty="0">
                <a:latin typeface="Comic Sans MS" pitchFamily="66" charset="0"/>
              </a:rPr>
              <a:t>  1) Учиться предвидеть опасность.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xmlns="" id="{0694BB73-BC00-4628-9B03-F1F5DEE56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952" y="1555668"/>
            <a:ext cx="7187464" cy="584775"/>
          </a:xfrm>
          <a:prstGeom prst="rect">
            <a:avLst/>
          </a:prstGeom>
          <a:noFill/>
          <a:ln w="28575">
            <a:solidFill>
              <a:srgbClr val="247B0F"/>
            </a:solidFill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r>
              <a:rPr lang="ru-RU" sz="3200" dirty="0">
                <a:latin typeface="Comic Sans MS" pitchFamily="66" charset="0"/>
              </a:rPr>
              <a:t>  2) Уметь её избегать.</a:t>
            </a: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xmlns="" id="{DEC53945-A726-465D-92CD-8DEC8119B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952" y="2272725"/>
            <a:ext cx="7187464" cy="1077218"/>
          </a:xfrm>
          <a:prstGeom prst="rect">
            <a:avLst/>
          </a:prstGeom>
          <a:noFill/>
          <a:ln w="28575">
            <a:solidFill>
              <a:srgbClr val="247B0F"/>
            </a:solidFill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r>
              <a:rPr lang="ru-RU" sz="3200" dirty="0">
                <a:latin typeface="Comic Sans MS" pitchFamily="66" charset="0"/>
              </a:rPr>
              <a:t>  3) При необходимости-действовать решительно и чётко.</a:t>
            </a:r>
          </a:p>
        </p:txBody>
      </p:sp>
      <p:pic>
        <p:nvPicPr>
          <p:cNvPr id="15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106E8E52-1230-402B-A856-845787E81A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323528" y="5013176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CD1B72FD-8C9F-4948-BA56-8CC9424AEE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/>
          <a:srcRect t="15638" r="3602" b="7920"/>
          <a:stretch/>
        </p:blipFill>
        <p:spPr bwMode="auto">
          <a:xfrm rot="441831">
            <a:off x="7467073" y="5165584"/>
            <a:ext cx="1347305" cy="144055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 Box 11">
            <a:extLst>
              <a:ext uri="{FF2B5EF4-FFF2-40B4-BE49-F238E27FC236}">
                <a16:creationId xmlns:a16="http://schemas.microsoft.com/office/drawing/2014/main" xmlns="" id="{457EF1CE-4162-4D45-A436-396DE8D2B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10" y="3563427"/>
            <a:ext cx="7187464" cy="1569660"/>
          </a:xfrm>
          <a:prstGeom prst="rect">
            <a:avLst/>
          </a:prstGeom>
          <a:noFill/>
          <a:ln w="28575">
            <a:solidFill>
              <a:srgbClr val="247B0F"/>
            </a:solidFill>
          </a:ln>
          <a:effectLst/>
          <a:scene3d>
            <a:camera prst="orthographicFront"/>
            <a:lightRig rig="threePt" dir="t"/>
          </a:scene3d>
          <a:sp3d>
            <a:bevelT prst="slope"/>
          </a:sp3d>
          <a:extLst/>
        </p:spPr>
        <p:txBody>
          <a:bodyPr wrap="square">
            <a:spAutoFit/>
          </a:bodyPr>
          <a:lstStyle/>
          <a:p>
            <a:r>
              <a:rPr lang="ru-RU" sz="3200" dirty="0">
                <a:latin typeface="Comic Sans MS" pitchFamily="66" charset="0"/>
              </a:rPr>
              <a:t>  4) Бороться до последнего, активно просить о помощи и самому оказывать её.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899592" y="332656"/>
            <a:ext cx="7687244" cy="6570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Балкон- самое опасное место в квартире.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247B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20" name="Picture 6">
            <a:extLst>
              <a:ext uri="{FF2B5EF4-FFF2-40B4-BE49-F238E27FC236}">
                <a16:creationId xmlns:a16="http://schemas.microsoft.com/office/drawing/2014/main" xmlns="" id="{7A2F552F-CDB5-4DE6-B771-BB070B337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1835696" y="1412776"/>
            <a:ext cx="5619322" cy="5112568"/>
          </a:xfrm>
          <a:prstGeom prst="rect">
            <a:avLst/>
          </a:prstGeom>
          <a:noFill/>
          <a:ln w="38100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7A0F01F4-52B8-4ED2-8554-50F0CA4F87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/>
          <a:srcRect l="17043" r="15966"/>
          <a:stretch/>
        </p:blipFill>
        <p:spPr bwMode="auto">
          <a:xfrm>
            <a:off x="419268" y="4553328"/>
            <a:ext cx="984380" cy="195557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EA1ABB5A-0508-4AE6-9816-D19EF4C1CF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/>
          <a:srcRect t="15638" r="3602" b="7920"/>
          <a:stretch/>
        </p:blipFill>
        <p:spPr bwMode="auto">
          <a:xfrm rot="441831">
            <a:off x="7709933" y="4910637"/>
            <a:ext cx="1347305" cy="144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5EBF6AFB-CA42-4BA5-971C-5AF4EDE5BE53}"/>
              </a:ext>
            </a:extLst>
          </p:cNvPr>
          <p:cNvSpPr txBox="1">
            <a:spLocks noChangeArrowheads="1"/>
          </p:cNvSpPr>
          <p:nvPr/>
        </p:nvSpPr>
        <p:spPr>
          <a:xfrm>
            <a:off x="1259632" y="260648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Соблюдай </a:t>
            </a:r>
            <a:r>
              <a:rPr lang="ru-RU" sz="3200" b="1" dirty="0" smtClean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правила.</a:t>
            </a:r>
            <a:endParaRPr lang="ru-RU" sz="3200" b="1" dirty="0">
              <a:solidFill>
                <a:srgbClr val="247B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F781FC85-7B45-42F1-A94A-43D555C9C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6444208" y="1124744"/>
            <a:ext cx="1813852" cy="2273471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1B0E221-7C04-41BE-8581-D8617B5ED02F}"/>
              </a:ext>
            </a:extLst>
          </p:cNvPr>
          <p:cNvSpPr/>
          <p:nvPr/>
        </p:nvSpPr>
        <p:spPr>
          <a:xfrm>
            <a:off x="467544" y="1456467"/>
            <a:ext cx="55255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Не свешивайся через перила и не сиди на них.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447CDF3F-A09A-4DA9-96FE-CC59FD767481}"/>
              </a:ext>
            </a:extLst>
          </p:cNvPr>
          <p:cNvSpPr/>
          <p:nvPr/>
        </p:nvSpPr>
        <p:spPr>
          <a:xfrm>
            <a:off x="347809" y="3444894"/>
            <a:ext cx="54170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Не устраивай подвижных игр на балконе. Ни в коем случае не надо ради забавы делать вид, что ты хочешь столкнуть приятеля.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F8C308FF-32D6-4308-8381-D3CBB7C4C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6444208" y="3861048"/>
            <a:ext cx="1801802" cy="2318986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691680" y="193204"/>
            <a:ext cx="540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 smtClean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Лифт </a:t>
            </a:r>
            <a:endParaRPr lang="ru-RU" sz="3200" b="1" dirty="0">
              <a:solidFill>
                <a:srgbClr val="247B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Стрелка вправо с вырезом 13">
            <a:hlinkClick r:id="" action="ppaction://hlinkshowjump?jump=nextslide"/>
          </p:cNvPr>
          <p:cNvSpPr/>
          <p:nvPr/>
        </p:nvSpPr>
        <p:spPr>
          <a:xfrm>
            <a:off x="8388846" y="247684"/>
            <a:ext cx="575642" cy="288032"/>
          </a:xfrm>
          <a:prstGeom prst="notchedRightArrow">
            <a:avLst/>
          </a:prstGeom>
          <a:solidFill>
            <a:schemeClr val="bg1"/>
          </a:solidFill>
          <a:ln>
            <a:solidFill>
              <a:srgbClr val="99FF3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1562C296-39E1-491B-98AA-880F4E55BC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/>
          <a:srcRect l="17043" r="15966"/>
          <a:stretch/>
        </p:blipFill>
        <p:spPr bwMode="auto">
          <a:xfrm>
            <a:off x="179512" y="3391173"/>
            <a:ext cx="1013013" cy="2012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xmlns="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2555776" y="908720"/>
            <a:ext cx="3950343" cy="5400600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Наталья\Desktop\муравей и черепаха\черепаха.png"/>
          <p:cNvPicPr>
            <a:picLocks noChangeAspect="1" noChangeArrowheads="1"/>
          </p:cNvPicPr>
          <p:nvPr/>
        </p:nvPicPr>
        <p:blipFill rotWithShape="1">
          <a:blip r:embed="rId5" cstate="email"/>
          <a:srcRect t="15638" r="3602" b="7920"/>
          <a:stretch/>
        </p:blipFill>
        <p:spPr bwMode="auto">
          <a:xfrm rot="441831">
            <a:off x="7269951" y="3675500"/>
            <a:ext cx="1640865" cy="1754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3" name="Стрелка вправо с вырезом 2">
            <a:hlinkClick r:id="" action="ppaction://hlinkshowjump?jump=nextslide"/>
          </p:cNvPr>
          <p:cNvSpPr/>
          <p:nvPr/>
        </p:nvSpPr>
        <p:spPr>
          <a:xfrm>
            <a:off x="8388846" y="247684"/>
            <a:ext cx="575642" cy="288032"/>
          </a:xfrm>
          <a:prstGeom prst="notchedRightArrow">
            <a:avLst/>
          </a:prstGeom>
          <a:solidFill>
            <a:schemeClr val="bg1"/>
          </a:solidFill>
          <a:ln>
            <a:solidFill>
              <a:srgbClr val="99FF3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5EBF6AFB-CA42-4BA5-971C-5AF4EDE5BE53}"/>
              </a:ext>
            </a:extLst>
          </p:cNvPr>
          <p:cNvSpPr txBox="1">
            <a:spLocks noChangeArrowheads="1"/>
          </p:cNvSpPr>
          <p:nvPr/>
        </p:nvSpPr>
        <p:spPr>
          <a:xfrm>
            <a:off x="1259632" y="85709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Соблюдай правила.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F781FC85-7B45-42F1-A94A-43D555C9CB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 flipH="1">
            <a:off x="6444208" y="1124744"/>
            <a:ext cx="2130720" cy="1941813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1B0E221-7C04-41BE-8581-D8617B5ED02F}"/>
              </a:ext>
            </a:extLst>
          </p:cNvPr>
          <p:cNvSpPr/>
          <p:nvPr/>
        </p:nvSpPr>
        <p:spPr>
          <a:xfrm>
            <a:off x="467544" y="1065504"/>
            <a:ext cx="55255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Перед тем как войти в лифт, посмотри под ноги, тут ли кабина.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447CDF3F-A09A-4DA9-96FE-CC59FD767481}"/>
              </a:ext>
            </a:extLst>
          </p:cNvPr>
          <p:cNvSpPr/>
          <p:nvPr/>
        </p:nvSpPr>
        <p:spPr>
          <a:xfrm>
            <a:off x="467544" y="3449226"/>
            <a:ext cx="541703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Не входи в лифт с незнакомым человеком, даже если он будет тебя зазывать.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F8C308FF-32D6-4308-8381-D3CBB7C4C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6516216" y="3573016"/>
            <a:ext cx="1911554" cy="2573896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5EBF6AFB-CA42-4BA5-971C-5AF4EDE5BE53}"/>
              </a:ext>
            </a:extLst>
          </p:cNvPr>
          <p:cNvSpPr txBox="1">
            <a:spLocks noChangeArrowheads="1"/>
          </p:cNvSpPr>
          <p:nvPr/>
        </p:nvSpPr>
        <p:spPr>
          <a:xfrm>
            <a:off x="1259632" y="85709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Соблюдай правила.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F781FC85-7B45-42F1-A94A-43D555C9CB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 flipH="1">
            <a:off x="6084168" y="980728"/>
            <a:ext cx="2765694" cy="1962808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1B0E221-7C04-41BE-8581-D8617B5ED02F}"/>
              </a:ext>
            </a:extLst>
          </p:cNvPr>
          <p:cNvSpPr/>
          <p:nvPr/>
        </p:nvSpPr>
        <p:spPr>
          <a:xfrm>
            <a:off x="467544" y="1052736"/>
            <a:ext cx="55255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Если тебя попробуют затащить в лифт, громко кричи, вырывайся и убегай из подъезда.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447CDF3F-A09A-4DA9-96FE-CC59FD767481}"/>
              </a:ext>
            </a:extLst>
          </p:cNvPr>
          <p:cNvSpPr/>
          <p:nvPr/>
        </p:nvSpPr>
        <p:spPr>
          <a:xfrm>
            <a:off x="467544" y="4005064"/>
            <a:ext cx="54170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Не прыгай ,не играй , ничего не поджигай в лифте.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F8C308FF-32D6-4308-8381-D3CBB7C4C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6084168" y="3501008"/>
            <a:ext cx="2016224" cy="2824728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5EBF6AFB-CA42-4BA5-971C-5AF4EDE5BE53}"/>
              </a:ext>
            </a:extLst>
          </p:cNvPr>
          <p:cNvSpPr txBox="1">
            <a:spLocks noChangeArrowheads="1"/>
          </p:cNvSpPr>
          <p:nvPr/>
        </p:nvSpPr>
        <p:spPr>
          <a:xfrm>
            <a:off x="1259632" y="85709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Соблюдай правила.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F781FC85-7B45-42F1-A94A-43D555C9C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 flipH="1">
            <a:off x="6084168" y="1124744"/>
            <a:ext cx="2765694" cy="1874856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1B0E221-7C04-41BE-8581-D8617B5ED02F}"/>
              </a:ext>
            </a:extLst>
          </p:cNvPr>
          <p:cNvSpPr/>
          <p:nvPr/>
        </p:nvSpPr>
        <p:spPr>
          <a:xfrm>
            <a:off x="467544" y="1052736"/>
            <a:ext cx="55255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Категорически запрещено спускаться в шахту лифта и пробовать прокатиться на крыше кабины.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447CDF3F-A09A-4DA9-96FE-CC59FD767481}"/>
              </a:ext>
            </a:extLst>
          </p:cNvPr>
          <p:cNvSpPr/>
          <p:nvPr/>
        </p:nvSpPr>
        <p:spPr>
          <a:xfrm>
            <a:off x="467544" y="3501008"/>
            <a:ext cx="54170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omic Sans MS" pitchFamily="66" charset="0"/>
              </a:rPr>
              <a:t>Если ты застрял в лифте, нажми кнопку  «Вызов», чтобы подать сигнал диспетчеру . Не пытайся выбраться самостоятельно.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F8C308FF-32D6-4308-8381-D3CBB7C4C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6084168" y="3645024"/>
            <a:ext cx="2814149" cy="1874856"/>
          </a:xfrm>
          <a:prstGeom prst="rect">
            <a:avLst/>
          </a:prstGeom>
          <a:noFill/>
          <a:ln w="28575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cloud.prezentacii.org/18/09/75853/images/screen9.jpg"/>
          <p:cNvPicPr>
            <a:picLocks noChangeAspect="1" noChangeArrowheads="1"/>
          </p:cNvPicPr>
          <p:nvPr/>
        </p:nvPicPr>
        <p:blipFill>
          <a:blip r:embed="rId2" cstate="print"/>
          <a:srcRect l="7863" t="3801" r="7476" b="3801"/>
          <a:stretch>
            <a:fillRect/>
          </a:stretch>
        </p:blipFill>
        <p:spPr bwMode="auto">
          <a:xfrm>
            <a:off x="0" y="0"/>
            <a:ext cx="9144000" cy="6866352"/>
          </a:xfrm>
          <a:prstGeom prst="rect">
            <a:avLst/>
          </a:prstGeom>
          <a:noFill/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701602" y="144431"/>
            <a:ext cx="7687244" cy="6570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247B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Окрестности дома.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247B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A2F552F-CDB5-4DE6-B771-BB070B337F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1331640" y="1340768"/>
            <a:ext cx="6120680" cy="4258171"/>
          </a:xfrm>
          <a:prstGeom prst="rect">
            <a:avLst/>
          </a:prstGeom>
          <a:noFill/>
          <a:ln w="38100">
            <a:solidFill>
              <a:srgbClr val="99FF3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Наталья\Desktop\муравей и черепаха\муравей.png">
            <a:extLst>
              <a:ext uri="{FF2B5EF4-FFF2-40B4-BE49-F238E27FC236}">
                <a16:creationId xmlns:a16="http://schemas.microsoft.com/office/drawing/2014/main" xmlns="" id="{7A0F01F4-52B8-4ED2-8554-50F0CA4F87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/>
          <a:srcRect l="17043" r="15966"/>
          <a:stretch/>
        </p:blipFill>
        <p:spPr bwMode="auto">
          <a:xfrm>
            <a:off x="251520" y="3645024"/>
            <a:ext cx="831780" cy="1652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C:\Users\Наталья\Desktop\муравей и черепаха\черепаха.png">
            <a:extLst>
              <a:ext uri="{FF2B5EF4-FFF2-40B4-BE49-F238E27FC236}">
                <a16:creationId xmlns:a16="http://schemas.microsoft.com/office/drawing/2014/main" xmlns="" id="{EA1ABB5A-0508-4AE6-9816-D19EF4C1CF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/>
          <a:srcRect t="15638" r="3602" b="7920"/>
          <a:stretch/>
        </p:blipFill>
        <p:spPr bwMode="auto">
          <a:xfrm rot="441831">
            <a:off x="7542185" y="4002332"/>
            <a:ext cx="1347305" cy="1440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345</Words>
  <Application>Microsoft Office PowerPoint</Application>
  <PresentationFormat>Экран (4:3)</PresentationFormat>
  <Paragraphs>33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2021-02-10T19:08:43Z</dcterms:created>
  <dcterms:modified xsi:type="dcterms:W3CDTF">2021-02-10T19:32:06Z</dcterms:modified>
</cp:coreProperties>
</file>